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02" r:id="rId1"/>
  </p:sldMasterIdLst>
  <p:sldIdLst>
    <p:sldId id="256" r:id="rId2"/>
    <p:sldId id="257" r:id="rId3"/>
    <p:sldId id="263" r:id="rId4"/>
    <p:sldId id="264" r:id="rId5"/>
    <p:sldId id="262" r:id="rId6"/>
    <p:sldId id="26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0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14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33395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87336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1758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752212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 עם ציטו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14480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נכון או לא נכו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374981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91916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2930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65456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38105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6018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82070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61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56778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62580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04569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D0FBE-0FF7-43F8-AC64-810733C2D7B7}" type="datetimeFigureOut">
              <a:rPr lang="he-IL" smtClean="0"/>
              <a:t>כ"ו/טבת/תשפ"ה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EE4D625-1413-4033-ADCA-D9DBF0F7D4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95509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</p:sldLayoutIdLst>
  <p:txStyles>
    <p:titleStyle>
      <a:lvl1pPr algn="l" defTabSz="457200" rtl="1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openfoodfacts/world-food-facts" TargetMode="External"/><Relationship Id="rId2" Type="http://schemas.openxmlformats.org/officeDocument/2006/relationships/hyperlink" Target="https://www.kaggle.com/datasets/aadhavvignesh/calories-burned-during-exercise-and-activiti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E6C0471D-BE03-4D81-BDB5-D510BC0D8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379" y="-1"/>
            <a:ext cx="5438621" cy="6857999"/>
          </a:xfrm>
          <a:custGeom>
            <a:avLst/>
            <a:gdLst>
              <a:gd name="connsiteX0" fmla="*/ 0 w 5438621"/>
              <a:gd name="connsiteY0" fmla="*/ 0 h 6857999"/>
              <a:gd name="connsiteX1" fmla="*/ 573774 w 5438621"/>
              <a:gd name="connsiteY1" fmla="*/ 0 h 6857999"/>
              <a:gd name="connsiteX2" fmla="*/ 1182808 w 5438621"/>
              <a:gd name="connsiteY2" fmla="*/ 0 h 6857999"/>
              <a:gd name="connsiteX3" fmla="*/ 4537195 w 5438621"/>
              <a:gd name="connsiteY3" fmla="*/ 0 h 6857999"/>
              <a:gd name="connsiteX4" fmla="*/ 5187609 w 5438621"/>
              <a:gd name="connsiteY4" fmla="*/ 0 h 6857999"/>
              <a:gd name="connsiteX5" fmla="*/ 5438621 w 5438621"/>
              <a:gd name="connsiteY5" fmla="*/ 0 h 6857999"/>
              <a:gd name="connsiteX6" fmla="*/ 5438621 w 5438621"/>
              <a:gd name="connsiteY6" fmla="*/ 6857999 h 6857999"/>
              <a:gd name="connsiteX7" fmla="*/ 4802807 w 5438621"/>
              <a:gd name="connsiteY7" fmla="*/ 6857999 h 6857999"/>
              <a:gd name="connsiteX8" fmla="*/ 4537195 w 5438621"/>
              <a:gd name="connsiteY8" fmla="*/ 6857999 h 6857999"/>
              <a:gd name="connsiteX9" fmla="*/ 1182808 w 5438621"/>
              <a:gd name="connsiteY9" fmla="*/ 6857999 h 6857999"/>
              <a:gd name="connsiteX10" fmla="*/ 1049897 w 5438621"/>
              <a:gd name="connsiteY10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38621" h="6857999">
                <a:moveTo>
                  <a:pt x="0" y="0"/>
                </a:moveTo>
                <a:lnTo>
                  <a:pt x="573774" y="0"/>
                </a:lnTo>
                <a:lnTo>
                  <a:pt x="1182808" y="0"/>
                </a:lnTo>
                <a:lnTo>
                  <a:pt x="4537195" y="0"/>
                </a:lnTo>
                <a:lnTo>
                  <a:pt x="5187609" y="0"/>
                </a:lnTo>
                <a:lnTo>
                  <a:pt x="5438621" y="0"/>
                </a:lnTo>
                <a:lnTo>
                  <a:pt x="5438621" y="6857999"/>
                </a:lnTo>
                <a:lnTo>
                  <a:pt x="4802807" y="6857999"/>
                </a:lnTo>
                <a:lnTo>
                  <a:pt x="4537195" y="6857999"/>
                </a:lnTo>
                <a:lnTo>
                  <a:pt x="1182808" y="6857999"/>
                </a:lnTo>
                <a:lnTo>
                  <a:pt x="1049897" y="6857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453743" y="3483429"/>
            <a:ext cx="6738258" cy="337457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78143" y="0"/>
            <a:ext cx="860630" cy="6857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49404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e-IL"/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424C7CD7-BF6A-66F7-CE8D-EAE4DEEF74B8}"/>
              </a:ext>
            </a:extLst>
          </p:cNvPr>
          <p:cNvSpPr txBox="1"/>
          <p:nvPr/>
        </p:nvSpPr>
        <p:spPr>
          <a:xfrm>
            <a:off x="878477" y="2269344"/>
            <a:ext cx="5799665" cy="24281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Bef>
                <a:spcPct val="0"/>
              </a:spcBef>
              <a:spcAft>
                <a:spcPts val="600"/>
              </a:spcAft>
            </a:pPr>
            <a:r>
              <a:rPr lang="en-US" sz="8000" b="1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MealMeter</a:t>
            </a:r>
            <a:endParaRPr lang="en-US" sz="80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8C836E-F1EB-ADEB-1101-3FF3038A7970}"/>
              </a:ext>
            </a:extLst>
          </p:cNvPr>
          <p:cNvSpPr txBox="1"/>
          <p:nvPr/>
        </p:nvSpPr>
        <p:spPr>
          <a:xfrm>
            <a:off x="587022" y="5666154"/>
            <a:ext cx="2875787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7250" indent="-857250"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j-lt"/>
                <a:ea typeface="+mj-ea"/>
                <a:cs typeface="+mj-cs"/>
              </a:rPr>
              <a:t>Adam Aharony</a:t>
            </a:r>
          </a:p>
          <a:p>
            <a:pPr marL="857250" indent="-857250"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j-lt"/>
                <a:ea typeface="+mj-ea"/>
                <a:cs typeface="+mj-cs"/>
              </a:rPr>
              <a:t>Bar </a:t>
            </a:r>
            <a:r>
              <a:rPr lang="en-US" b="1" dirty="0" err="1">
                <a:latin typeface="+mj-lt"/>
                <a:ea typeface="+mj-ea"/>
                <a:cs typeface="+mj-cs"/>
              </a:rPr>
              <a:t>Katash</a:t>
            </a:r>
            <a:endParaRPr lang="en-US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12901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C021AE6-57A5-F67D-DE40-7D1B632A5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255776"/>
          </a:xfrm>
        </p:spPr>
        <p:txBody>
          <a:bodyPr/>
          <a:lstStyle/>
          <a:p>
            <a:pPr rtl="0"/>
            <a:r>
              <a:rPr lang="en-US" b="1" dirty="0"/>
              <a:t>Video:</a:t>
            </a:r>
            <a:endParaRPr lang="he-IL" b="1" dirty="0"/>
          </a:p>
        </p:txBody>
      </p:sp>
      <p:pic>
        <p:nvPicPr>
          <p:cNvPr id="4" name="Showcase-Video">
            <a:hlinkClick r:id="" action="ppaction://media"/>
            <a:extLst>
              <a:ext uri="{FF2B5EF4-FFF2-40B4-BE49-F238E27FC236}">
                <a16:creationId xmlns:a16="http://schemas.microsoft.com/office/drawing/2014/main" id="{EF6E29D1-BE2C-129F-5D54-3200889CE6A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1683878"/>
            <a:ext cx="7748414" cy="4358148"/>
          </a:xfrm>
        </p:spPr>
      </p:pic>
    </p:spTree>
    <p:extLst>
      <p:ext uri="{BB962C8B-B14F-4D97-AF65-F5344CB8AC3E}">
        <p14:creationId xmlns:p14="http://schemas.microsoft.com/office/powerpoint/2010/main" val="372762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5F18D-5892-906E-7076-0F41B9FE4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80DD1F8-3EC6-A92D-A904-100724489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18160"/>
            <a:ext cx="8596668" cy="816864"/>
          </a:xfrm>
        </p:spPr>
        <p:txBody>
          <a:bodyPr>
            <a:normAutofit/>
          </a:bodyPr>
          <a:lstStyle/>
          <a:p>
            <a:pPr rtl="0"/>
            <a:r>
              <a:rPr lang="en-US" b="1" dirty="0"/>
              <a:t>Behind the Scenes:</a:t>
            </a:r>
            <a:r>
              <a:rPr lang="en-US" dirty="0"/>
              <a:t> Main Dataset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683D404-BA78-031A-015E-9CC884A39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8289"/>
            <a:ext cx="8712472" cy="4453599"/>
          </a:xfrm>
        </p:spPr>
        <p:txBody>
          <a:bodyPr>
            <a:normAutofit lnSpcReduction="10000"/>
          </a:bodyPr>
          <a:lstStyle/>
          <a:p>
            <a:pPr marL="0" indent="0" algn="l" rtl="0">
              <a:buNone/>
            </a:pPr>
            <a:r>
              <a:rPr lang="en-GB" sz="2000" dirty="0">
                <a:solidFill>
                  <a:schemeClr val="tx1"/>
                </a:solidFill>
              </a:rPr>
              <a:t>The</a:t>
            </a:r>
            <a:r>
              <a:rPr lang="en-US" sz="2000" dirty="0">
                <a:solidFill>
                  <a:schemeClr val="tx1"/>
                </a:solidFill>
              </a:rPr>
              <a:t> main dataset was sourced from the US Department of Agriculture (USDA) and the US Food and Drug Administration (FDA), which is a federal agency under the US Department of Health.</a:t>
            </a:r>
          </a:p>
          <a:p>
            <a:pPr algn="l" rtl="0"/>
            <a:endParaRPr lang="en-US" sz="2000" dirty="0">
              <a:solidFill>
                <a:schemeClr val="tx1"/>
              </a:solidFill>
            </a:endParaRPr>
          </a:p>
          <a:p>
            <a:pPr algn="l" rtl="0"/>
            <a:r>
              <a:rPr lang="en-GB" sz="2000" b="1" dirty="0">
                <a:solidFill>
                  <a:schemeClr val="tx1"/>
                </a:solidFill>
              </a:rPr>
              <a:t>Data Source:</a:t>
            </a:r>
            <a:r>
              <a:rPr lang="en-GB" sz="2000" dirty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Food and Nutrient Database for Dietary Studies (FNDDS) page on the USDA website</a:t>
            </a:r>
          </a:p>
          <a:p>
            <a:pPr algn="l" rtl="0"/>
            <a:r>
              <a:rPr lang="en-US" sz="2000" b="1" dirty="0">
                <a:solidFill>
                  <a:schemeClr val="tx1"/>
                </a:solidFill>
              </a:rPr>
              <a:t>Dataset Content:</a:t>
            </a:r>
          </a:p>
          <a:p>
            <a:pPr lvl="1" algn="l" rtl="0"/>
            <a:r>
              <a:rPr lang="en-GB" sz="1800" dirty="0">
                <a:solidFill>
                  <a:schemeClr val="tx1"/>
                </a:solidFill>
              </a:rPr>
              <a:t>Detailed nutritional information on food items</a:t>
            </a:r>
          </a:p>
          <a:p>
            <a:pPr lvl="1" algn="l" rtl="0"/>
            <a:r>
              <a:rPr lang="en-GB" sz="1800" dirty="0">
                <a:solidFill>
                  <a:schemeClr val="tx1"/>
                </a:solidFill>
              </a:rPr>
              <a:t>Contains data on food descriptions, weights, portions, and nutrient values</a:t>
            </a:r>
          </a:p>
          <a:p>
            <a:pPr lvl="1" algn="l" rtl="0"/>
            <a:r>
              <a:rPr lang="en-GB" sz="1800" dirty="0">
                <a:solidFill>
                  <a:schemeClr val="tx1"/>
                </a:solidFill>
              </a:rPr>
              <a:t>Provides comprehensive data for accurate meal analysis</a:t>
            </a:r>
          </a:p>
          <a:p>
            <a:pPr algn="l" rtl="0"/>
            <a:r>
              <a:rPr lang="en-US" sz="2000" dirty="0">
                <a:solidFill>
                  <a:schemeClr val="tx1"/>
                </a:solidFill>
              </a:rPr>
              <a:t>Aims to provide users with detailed information (ingredients, nutrients, </a:t>
            </a:r>
            <a:r>
              <a:rPr lang="en-US" sz="2000" dirty="0" err="1">
                <a:solidFill>
                  <a:schemeClr val="tx1"/>
                </a:solidFill>
              </a:rPr>
              <a:t>etc</a:t>
            </a:r>
            <a:r>
              <a:rPr lang="en-US" sz="2000" dirty="0">
                <a:solidFill>
                  <a:schemeClr val="tx1"/>
                </a:solidFill>
              </a:rPr>
              <a:t>…) about the food they eat</a:t>
            </a:r>
            <a:endParaRPr lang="en-GB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821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3E0D7-3EAC-34B7-C4CF-E7E9B0787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20423FC-29A1-9F82-18BE-78CFC2F71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18160"/>
            <a:ext cx="8596668" cy="867580"/>
          </a:xfrm>
        </p:spPr>
        <p:txBody>
          <a:bodyPr>
            <a:normAutofit/>
          </a:bodyPr>
          <a:lstStyle/>
          <a:p>
            <a:pPr rtl="0"/>
            <a:r>
              <a:rPr lang="en-US" b="1" dirty="0"/>
              <a:t>Behind the Scenes:</a:t>
            </a:r>
            <a:r>
              <a:rPr lang="en-US" dirty="0"/>
              <a:t> Additional Datasets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CB1F6DB-2D0C-DEB3-8DAC-56C52652C5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08289"/>
            <a:ext cx="8712472" cy="4922007"/>
          </a:xfrm>
        </p:spPr>
        <p:txBody>
          <a:bodyPr>
            <a:normAutofit/>
          </a:bodyPr>
          <a:lstStyle/>
          <a:p>
            <a:pPr algn="l" rtl="0"/>
            <a:r>
              <a:rPr lang="en-GB" sz="2000" b="1" dirty="0">
                <a:solidFill>
                  <a:schemeClr val="tx1"/>
                </a:solidFill>
              </a:rPr>
              <a:t>Calories Burned During Exercise and Activities:</a:t>
            </a:r>
          </a:p>
          <a:p>
            <a:pPr lvl="1" algn="l" rtl="0"/>
            <a:r>
              <a:rPr lang="en-GB" sz="1800" dirty="0">
                <a:solidFill>
                  <a:schemeClr val="tx1"/>
                </a:solidFill>
              </a:rPr>
              <a:t>Taken from </a:t>
            </a:r>
            <a:r>
              <a:rPr lang="en-GB" sz="1800" dirty="0">
                <a:solidFill>
                  <a:schemeClr val="tx1"/>
                </a:solidFill>
                <a:hlinkClick r:id="rId2"/>
              </a:rPr>
              <a:t>Kaggle</a:t>
            </a:r>
            <a:endParaRPr lang="en-GB" sz="1800" dirty="0">
              <a:solidFill>
                <a:schemeClr val="tx1"/>
              </a:solidFill>
            </a:endParaRPr>
          </a:p>
          <a:p>
            <a:pPr lvl="1" algn="l" rtl="0"/>
            <a:r>
              <a:rPr lang="en-GB" sz="1800" dirty="0">
                <a:solidFill>
                  <a:schemeClr val="tx1"/>
                </a:solidFill>
              </a:rPr>
              <a:t>Contains physical activities and their calorie burn rates</a:t>
            </a:r>
          </a:p>
          <a:p>
            <a:pPr lvl="1" algn="l" rtl="0"/>
            <a:r>
              <a:rPr lang="en-GB" sz="1800" dirty="0">
                <a:solidFill>
                  <a:schemeClr val="tx1"/>
                </a:solidFill>
              </a:rPr>
              <a:t>Helps users find exercise activities that can offset a desired amount of calories</a:t>
            </a:r>
          </a:p>
          <a:p>
            <a:pPr algn="l" rtl="0"/>
            <a:endParaRPr lang="en-GB" sz="2000" dirty="0">
              <a:solidFill>
                <a:schemeClr val="tx1"/>
              </a:solidFill>
            </a:endParaRPr>
          </a:p>
          <a:p>
            <a:pPr algn="l" rtl="0"/>
            <a:r>
              <a:rPr lang="en-GB" sz="2000" b="1" dirty="0">
                <a:solidFill>
                  <a:schemeClr val="tx1"/>
                </a:solidFill>
              </a:rPr>
              <a:t>Open Food Facts:</a:t>
            </a:r>
          </a:p>
          <a:p>
            <a:pPr lvl="1" algn="l" rtl="0"/>
            <a:r>
              <a:rPr lang="en-GB" sz="1800" dirty="0">
                <a:solidFill>
                  <a:schemeClr val="tx1"/>
                </a:solidFill>
              </a:rPr>
              <a:t>Taken from </a:t>
            </a:r>
            <a:r>
              <a:rPr lang="en-GB" sz="1800" dirty="0">
                <a:solidFill>
                  <a:schemeClr val="tx1"/>
                </a:solidFill>
                <a:hlinkClick r:id="rId3"/>
              </a:rPr>
              <a:t>Kaggle</a:t>
            </a:r>
            <a:endParaRPr lang="en-GB" sz="1800" dirty="0">
              <a:solidFill>
                <a:schemeClr val="tx1"/>
              </a:solidFill>
            </a:endParaRPr>
          </a:p>
          <a:p>
            <a:pPr lvl="1" algn="l" rtl="0"/>
            <a:r>
              <a:rPr lang="en-GB" sz="1800" dirty="0">
                <a:solidFill>
                  <a:schemeClr val="tx1"/>
                </a:solidFill>
              </a:rPr>
              <a:t>Contains many foods alongside their nutritional values alongside their nutritional score (UK or France)</a:t>
            </a:r>
          </a:p>
          <a:p>
            <a:pPr lvl="1" algn="l" rtl="0"/>
            <a:r>
              <a:rPr lang="en-GB" sz="1800" dirty="0">
                <a:solidFill>
                  <a:schemeClr val="tx1"/>
                </a:solidFill>
              </a:rPr>
              <a:t>Helps us determine importance weights for various nutrients in our dataset, and use them to provide our own nutritional score for different foods</a:t>
            </a:r>
          </a:p>
        </p:txBody>
      </p:sp>
    </p:spTree>
    <p:extLst>
      <p:ext uri="{BB962C8B-B14F-4D97-AF65-F5344CB8AC3E}">
        <p14:creationId xmlns:p14="http://schemas.microsoft.com/office/powerpoint/2010/main" val="513041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1ECC4E-B171-4024-55B5-228D55FF2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2864C86-9732-906A-C1D6-08377900A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18160"/>
            <a:ext cx="8596668" cy="1191768"/>
          </a:xfrm>
        </p:spPr>
        <p:txBody>
          <a:bodyPr>
            <a:normAutofit/>
          </a:bodyPr>
          <a:lstStyle/>
          <a:p>
            <a:pPr rtl="0"/>
            <a:r>
              <a:rPr lang="en-GB" b="1" dirty="0"/>
              <a:t>Overcoming Challenges:</a:t>
            </a:r>
            <a:r>
              <a:rPr lang="en-GB" dirty="0"/>
              <a:t> Learning Nutrient Importance Values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FCF9141-BD89-BF2A-D3FE-B6D4999D6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399"/>
            <a:ext cx="8712472" cy="4499897"/>
          </a:xfrm>
        </p:spPr>
        <p:txBody>
          <a:bodyPr>
            <a:normAutofit/>
          </a:bodyPr>
          <a:lstStyle/>
          <a:p>
            <a:pPr algn="l" rtl="0"/>
            <a:r>
              <a:rPr lang="en-US" sz="2000" dirty="0">
                <a:solidFill>
                  <a:schemeClr val="tx1"/>
                </a:solidFill>
              </a:rPr>
              <a:t>Our primary challenge was calculating a health score for each food item, as this information was missing from our main dataset.</a:t>
            </a:r>
          </a:p>
          <a:p>
            <a:pPr algn="l" rtl="0"/>
            <a:endParaRPr lang="en-US" sz="2000" dirty="0">
              <a:solidFill>
                <a:schemeClr val="tx1"/>
              </a:solidFill>
            </a:endParaRPr>
          </a:p>
          <a:p>
            <a:pPr algn="l" rtl="0"/>
            <a:r>
              <a:rPr lang="en-US" sz="2000" dirty="0">
                <a:solidFill>
                  <a:schemeClr val="tx1"/>
                </a:solidFill>
              </a:rPr>
              <a:t>There are many ways to solve this problem: we used the </a:t>
            </a:r>
            <a:r>
              <a:rPr lang="en-US" sz="2000" i="1" dirty="0">
                <a:solidFill>
                  <a:schemeClr val="tx1"/>
                </a:solidFill>
              </a:rPr>
              <a:t>Open Food Facts</a:t>
            </a:r>
            <a:r>
              <a:rPr lang="en-US" sz="2000" dirty="0">
                <a:solidFill>
                  <a:schemeClr val="tx1"/>
                </a:solidFill>
              </a:rPr>
              <a:t> dataset, which provides nutrition scores for various food items based on their nutritional values, aligning with our needs.</a:t>
            </a:r>
          </a:p>
          <a:p>
            <a:pPr algn="l" rtl="0"/>
            <a:endParaRPr lang="en-US" sz="2000" dirty="0">
              <a:solidFill>
                <a:schemeClr val="tx1"/>
              </a:solidFill>
            </a:endParaRPr>
          </a:p>
          <a:p>
            <a:pPr algn="l" rtl="0"/>
            <a:r>
              <a:rPr lang="en-US" sz="2000" dirty="0">
                <a:solidFill>
                  <a:schemeClr val="tx1"/>
                </a:solidFill>
              </a:rPr>
              <a:t>However, the foods didn’t match those in our dataset. To overcome this, we trained a linear regression model to calculate importance weights for each nutrient.</a:t>
            </a:r>
          </a:p>
          <a:p>
            <a:pPr algn="l" rtl="0"/>
            <a:r>
              <a:rPr lang="en-US" sz="2000" dirty="0">
                <a:solidFill>
                  <a:schemeClr val="tx1"/>
                </a:solidFill>
              </a:rPr>
              <a:t>Using these weights, we successfully computed and saved health scores for the foods in our dataset.</a:t>
            </a:r>
          </a:p>
        </p:txBody>
      </p:sp>
    </p:spTree>
    <p:extLst>
      <p:ext uri="{BB962C8B-B14F-4D97-AF65-F5344CB8AC3E}">
        <p14:creationId xmlns:p14="http://schemas.microsoft.com/office/powerpoint/2010/main" val="1433181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C1E07-C132-7A89-3ED6-309926A6C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CBBBB89-4A78-A178-D5FE-61DB89850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18160"/>
            <a:ext cx="8596668" cy="1191768"/>
          </a:xfrm>
        </p:spPr>
        <p:txBody>
          <a:bodyPr>
            <a:normAutofit/>
          </a:bodyPr>
          <a:lstStyle/>
          <a:p>
            <a:pPr rtl="0"/>
            <a:r>
              <a:rPr lang="en-GB" b="1" dirty="0"/>
              <a:t>Schema Diagram:</a:t>
            </a:r>
            <a:endParaRPr lang="he-IL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7423E77-8EE4-AC8C-AF0C-B6CB8270B8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884" t="2269" r="1" b="44202"/>
          <a:stretch/>
        </p:blipFill>
        <p:spPr>
          <a:xfrm>
            <a:off x="1790701" y="1114044"/>
            <a:ext cx="6753224" cy="5746282"/>
          </a:xfrm>
        </p:spPr>
      </p:pic>
    </p:spTree>
    <p:extLst>
      <p:ext uri="{BB962C8B-B14F-4D97-AF65-F5344CB8AC3E}">
        <p14:creationId xmlns:p14="http://schemas.microsoft.com/office/powerpoint/2010/main" val="2400536574"/>
      </p:ext>
    </p:extLst>
  </p:cSld>
  <p:clrMapOvr>
    <a:masterClrMapping/>
  </p:clrMapOvr>
</p:sld>
</file>

<file path=ppt/theme/theme1.xml><?xml version="1.0" encoding="utf-8"?>
<a:theme xmlns:a="http://schemas.openxmlformats.org/drawingml/2006/main" name="פיאה">
  <a:themeElements>
    <a:clrScheme name="פיאה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פיאה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פיאה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106</TotalTime>
  <Words>315</Words>
  <Application>Microsoft Office PowerPoint</Application>
  <PresentationFormat>Widescreen</PresentationFormat>
  <Paragraphs>31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פיאה</vt:lpstr>
      <vt:lpstr>PowerPoint Presentation</vt:lpstr>
      <vt:lpstr>Video:</vt:lpstr>
      <vt:lpstr>Behind the Scenes: Main Dataset</vt:lpstr>
      <vt:lpstr>Behind the Scenes: Additional Datasets</vt:lpstr>
      <vt:lpstr>Overcoming Challenges: Learning Nutrient Importance Values</vt:lpstr>
      <vt:lpstr>Schema Diagram: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 Katash;Adam Aharony</dc:creator>
  <cp:lastModifiedBy>Adam Aharony</cp:lastModifiedBy>
  <cp:revision>22</cp:revision>
  <dcterms:created xsi:type="dcterms:W3CDTF">2025-01-26T11:19:59Z</dcterms:created>
  <dcterms:modified xsi:type="dcterms:W3CDTF">2025-01-26T15:15:39Z</dcterms:modified>
</cp:coreProperties>
</file>

<file path=docProps/thumbnail.jpeg>
</file>